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57" r:id="rId3"/>
    <p:sldId id="260" r:id="rId4"/>
    <p:sldId id="272" r:id="rId5"/>
    <p:sldId id="269" r:id="rId6"/>
    <p:sldId id="270" r:id="rId7"/>
    <p:sldId id="262" r:id="rId8"/>
    <p:sldId id="261" r:id="rId9"/>
    <p:sldId id="264" r:id="rId10"/>
    <p:sldId id="265" r:id="rId11"/>
    <p:sldId id="266" r:id="rId12"/>
    <p:sldId id="267" r:id="rId13"/>
    <p:sldId id="271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4.png>
</file>

<file path=ppt/media/image5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9117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9915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1734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1445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054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0636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0811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7739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9597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5722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0534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82106-8B54-4C2F-8B72-75446DC6F6AE}" type="datetimeFigureOut">
              <a:rPr lang="ru-RU" smtClean="0"/>
              <a:t>29.11.2022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E2435-5123-4B1B-86D7-82908D3A09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3454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16607" y="2134083"/>
            <a:ext cx="9144000" cy="1524626"/>
          </a:xfrm>
        </p:spPr>
        <p:txBody>
          <a:bodyPr>
            <a:normAutofit/>
          </a:bodyPr>
          <a:lstStyle/>
          <a:p>
            <a:r>
              <a:rPr lang="ru-RU" sz="3200" cap="all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Бизнес-план</a:t>
            </a:r>
            <a:r>
              <a:rPr lang="ru-RU" sz="3200" cap="all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200" cap="all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200" cap="all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«ПРОИЗВОДСТВО ЭКОКИРПИЧА из сигаретных окурков»</a:t>
            </a:r>
            <a:endParaRPr lang="ru-RU" sz="32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051381" y="425791"/>
            <a:ext cx="9144000" cy="1655762"/>
          </a:xfrm>
        </p:spPr>
        <p:txBody>
          <a:bodyPr>
            <a:normAutofit lnSpcReduction="10000"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ru-RU" alt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«Саратовский государственный технический университет имени Гагарина Ю.А.»</a:t>
            </a:r>
          </a:p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ru-RU" alt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«Информационная безопасность автоматизированных систем»</a:t>
            </a: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98" y="360838"/>
            <a:ext cx="1786283" cy="1786283"/>
          </a:xfrm>
          <a:prstGeom prst="rect">
            <a:avLst/>
          </a:prstGeom>
        </p:spPr>
      </p:pic>
      <p:sp>
        <p:nvSpPr>
          <p:cNvPr id="5" name="Подзаголовок 2"/>
          <p:cNvSpPr txBox="1">
            <a:spLocks/>
          </p:cNvSpPr>
          <p:nvPr/>
        </p:nvSpPr>
        <p:spPr>
          <a:xfrm>
            <a:off x="6227064" y="3802268"/>
            <a:ext cx="5096333" cy="19464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 «Безопасной </a:t>
            </a:r>
            <a:r>
              <a:rPr lang="ru-RU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ЭКОмандой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 в составе:</a:t>
            </a:r>
          </a:p>
          <a:p>
            <a:pPr algn="r">
              <a:lnSpc>
                <a:spcPct val="100000"/>
              </a:lnSpc>
            </a:pPr>
            <a:r>
              <a:rPr lang="ru-RU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Могильницкая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Ирина</a:t>
            </a:r>
          </a:p>
          <a:p>
            <a:pPr algn="r">
              <a:lnSpc>
                <a:spcPct val="100000"/>
              </a:lnSpc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Лачина Анастасия</a:t>
            </a:r>
          </a:p>
          <a:p>
            <a:pPr algn="r">
              <a:lnSpc>
                <a:spcPct val="100000"/>
              </a:lnSpc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Антонова Кристина</a:t>
            </a:r>
          </a:p>
          <a:p>
            <a:pPr algn="r">
              <a:lnSpc>
                <a:spcPct val="100000"/>
              </a:lnSpc>
            </a:pPr>
            <a:r>
              <a:rPr lang="ru-RU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Солодилов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Владимир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одзаголовок 2"/>
          <p:cNvSpPr txBox="1">
            <a:spLocks/>
          </p:cNvSpPr>
          <p:nvPr/>
        </p:nvSpPr>
        <p:spPr>
          <a:xfrm>
            <a:off x="4719789" y="6217919"/>
            <a:ext cx="3337636" cy="504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Саратов, 2022</a:t>
            </a:r>
            <a:endParaRPr lang="ru-RU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01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Производственный план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7318747"/>
              </p:ext>
            </p:extLst>
          </p:nvPr>
        </p:nvGraphicFramePr>
        <p:xfrm>
          <a:off x="838200" y="1825625"/>
          <a:ext cx="10515600" cy="2728088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77720474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535717082"/>
                    </a:ext>
                  </a:extLst>
                </a:gridCol>
              </a:tblGrid>
              <a:tr h="682022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Наименование</a:t>
                      </a:r>
                      <a:endParaRPr lang="ru-RU" dirty="0"/>
                    </a:p>
                  </a:txBody>
                  <a:tcPr marL="91441" marR="914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Год</a:t>
                      </a:r>
                      <a:endParaRPr lang="ru-RU" dirty="0"/>
                    </a:p>
                  </a:txBody>
                  <a:tcPr marL="91441" marR="914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9856916"/>
                  </a:ext>
                </a:extLst>
              </a:tr>
              <a:tr h="682022">
                <a:tc>
                  <a:txBody>
                    <a:bodyPr/>
                    <a:lstStyle/>
                    <a:p>
                      <a:r>
                        <a:rPr lang="ru-RU" dirty="0" smtClean="0"/>
                        <a:t>Объем реализации кирпичей, т.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300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1980512"/>
                  </a:ext>
                </a:extLst>
              </a:tr>
              <a:tr h="682022">
                <a:tc>
                  <a:txBody>
                    <a:bodyPr/>
                    <a:lstStyle/>
                    <a:p>
                      <a:r>
                        <a:rPr lang="ru-RU" dirty="0" smtClean="0"/>
                        <a:t>Цена кирпичей, руб./тонна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4 </a:t>
                      </a:r>
                      <a:r>
                        <a:rPr lang="en-US" dirty="0" smtClean="0"/>
                        <a:t>000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7764599"/>
                  </a:ext>
                </a:extLst>
              </a:tr>
              <a:tr h="682022">
                <a:tc>
                  <a:txBody>
                    <a:bodyPr/>
                    <a:lstStyle/>
                    <a:p>
                      <a:r>
                        <a:rPr lang="ru-RU" dirty="0" smtClean="0"/>
                        <a:t>Выручка, руб.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2716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5744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Финансовый план</a:t>
            </a:r>
            <a:endParaRPr lang="ru-RU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0144529"/>
              </p:ext>
            </p:extLst>
          </p:nvPr>
        </p:nvGraphicFramePr>
        <p:xfrm>
          <a:off x="838200" y="1690688"/>
          <a:ext cx="10515600" cy="4097464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98598721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072374166"/>
                    </a:ext>
                  </a:extLst>
                </a:gridCol>
              </a:tblGrid>
              <a:tr h="512183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Показатель</a:t>
                      </a:r>
                      <a:endParaRPr lang="ru-RU" dirty="0"/>
                    </a:p>
                  </a:txBody>
                  <a:tcPr marL="91441" marR="914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Выручка за год, руб.</a:t>
                      </a:r>
                      <a:endParaRPr lang="ru-RU" dirty="0"/>
                    </a:p>
                  </a:txBody>
                  <a:tcPr marL="91441" marR="914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2550408"/>
                  </a:ext>
                </a:extLst>
              </a:tr>
              <a:tr h="512183">
                <a:tc>
                  <a:txBody>
                    <a:bodyPr/>
                    <a:lstStyle/>
                    <a:p>
                      <a:r>
                        <a:rPr lang="ru-RU" dirty="0" smtClean="0"/>
                        <a:t>Выручка от реализации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10500000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6608921"/>
                  </a:ext>
                </a:extLst>
              </a:tr>
              <a:tr h="512183">
                <a:tc>
                  <a:txBody>
                    <a:bodyPr/>
                    <a:lstStyle/>
                    <a:p>
                      <a:r>
                        <a:rPr lang="ru-RU" dirty="0" smtClean="0"/>
                        <a:t>Налог по УСН (6%)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246800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3137113"/>
                  </a:ext>
                </a:extLst>
              </a:tr>
              <a:tr h="512183">
                <a:tc>
                  <a:txBody>
                    <a:bodyPr/>
                    <a:lstStyle/>
                    <a:p>
                      <a:r>
                        <a:rPr lang="ru-RU" dirty="0" smtClean="0"/>
                        <a:t>Доход после уплаты налога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10253200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3431247"/>
                  </a:ext>
                </a:extLst>
              </a:tr>
              <a:tr h="512183">
                <a:tc>
                  <a:txBody>
                    <a:bodyPr/>
                    <a:lstStyle/>
                    <a:p>
                      <a:r>
                        <a:rPr lang="ru-RU" dirty="0" smtClean="0"/>
                        <a:t>Себестоимость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7781040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6826791"/>
                  </a:ext>
                </a:extLst>
              </a:tr>
              <a:tr h="512183">
                <a:tc>
                  <a:txBody>
                    <a:bodyPr/>
                    <a:lstStyle/>
                    <a:p>
                      <a:r>
                        <a:rPr lang="ru-RU" dirty="0" smtClean="0"/>
                        <a:t>Коммерческие расходы (10%</a:t>
                      </a:r>
                      <a:r>
                        <a:rPr lang="ru-RU" baseline="0" dirty="0" smtClean="0"/>
                        <a:t> от себестоимости</a:t>
                      </a:r>
                      <a:r>
                        <a:rPr lang="ru-RU" dirty="0" smtClean="0"/>
                        <a:t>)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778104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7023357"/>
                  </a:ext>
                </a:extLst>
              </a:tr>
              <a:tr h="512183">
                <a:tc>
                  <a:txBody>
                    <a:bodyPr/>
                    <a:lstStyle/>
                    <a:p>
                      <a:r>
                        <a:rPr lang="ru-RU" dirty="0" smtClean="0"/>
                        <a:t>Управленческие</a:t>
                      </a:r>
                      <a:r>
                        <a:rPr lang="ru-RU" baseline="0" dirty="0" smtClean="0"/>
                        <a:t> расходы (3% от себестоимости)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233431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47754"/>
                  </a:ext>
                </a:extLst>
              </a:tr>
              <a:tr h="512183">
                <a:tc>
                  <a:txBody>
                    <a:bodyPr/>
                    <a:lstStyle/>
                    <a:p>
                      <a:r>
                        <a:rPr lang="ru-RU" dirty="0" smtClean="0"/>
                        <a:t>Чистая прибыль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1707424,</a:t>
                      </a:r>
                      <a:r>
                        <a:rPr lang="ru-RU" baseline="0" dirty="0" smtClean="0"/>
                        <a:t>8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1251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865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Оценка эффективности проекта</a:t>
            </a:r>
            <a:endParaRPr lang="ru-RU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5877383"/>
              </p:ext>
            </p:extLst>
          </p:nvPr>
        </p:nvGraphicFramePr>
        <p:xfrm>
          <a:off x="838200" y="1825625"/>
          <a:ext cx="10515600" cy="333159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48093572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736374802"/>
                    </a:ext>
                  </a:extLst>
                </a:gridCol>
              </a:tblGrid>
              <a:tr h="555265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Наименование</a:t>
                      </a:r>
                      <a:endParaRPr lang="ru-RU" dirty="0"/>
                    </a:p>
                  </a:txBody>
                  <a:tcPr marL="91441" marR="914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Сумма, </a:t>
                      </a:r>
                      <a:r>
                        <a:rPr lang="ru-RU" dirty="0" err="1" smtClean="0"/>
                        <a:t>руб</a:t>
                      </a:r>
                      <a:endParaRPr lang="ru-RU" dirty="0"/>
                    </a:p>
                  </a:txBody>
                  <a:tcPr marL="91441" marR="914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0850935"/>
                  </a:ext>
                </a:extLst>
              </a:tr>
              <a:tr h="555265">
                <a:tc>
                  <a:txBody>
                    <a:bodyPr/>
                    <a:lstStyle/>
                    <a:p>
                      <a:r>
                        <a:rPr lang="ru-RU" dirty="0" smtClean="0"/>
                        <a:t>Переменные затраты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2969240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7576603"/>
                  </a:ext>
                </a:extLst>
              </a:tr>
              <a:tr h="555265">
                <a:tc>
                  <a:txBody>
                    <a:bodyPr/>
                    <a:lstStyle/>
                    <a:p>
                      <a:r>
                        <a:rPr lang="ru-RU" dirty="0" smtClean="0"/>
                        <a:t>Постоянные затраты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4811800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3700531"/>
                  </a:ext>
                </a:extLst>
              </a:tr>
              <a:tr h="555265">
                <a:tc>
                  <a:txBody>
                    <a:bodyPr/>
                    <a:lstStyle/>
                    <a:p>
                      <a:r>
                        <a:rPr lang="ru-RU" dirty="0" smtClean="0"/>
                        <a:t>Доход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10253200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8579813"/>
                  </a:ext>
                </a:extLst>
              </a:tr>
              <a:tr h="555265">
                <a:tc>
                  <a:txBody>
                    <a:bodyPr/>
                    <a:lstStyle/>
                    <a:p>
                      <a:r>
                        <a:rPr lang="ru-RU" dirty="0" smtClean="0"/>
                        <a:t>Чистая</a:t>
                      </a:r>
                      <a:r>
                        <a:rPr lang="ru-RU" baseline="0" dirty="0" smtClean="0"/>
                        <a:t> прибыль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1707424,8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0606009"/>
                  </a:ext>
                </a:extLst>
              </a:tr>
              <a:tr h="555265">
                <a:tc>
                  <a:txBody>
                    <a:bodyPr/>
                    <a:lstStyle/>
                    <a:p>
                      <a:r>
                        <a:rPr lang="ru-RU" dirty="0" smtClean="0"/>
                        <a:t>Рентабельность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21%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7104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011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16607" y="2134083"/>
            <a:ext cx="9144000" cy="1524626"/>
          </a:xfrm>
        </p:spPr>
        <p:txBody>
          <a:bodyPr>
            <a:normAutofit/>
          </a:bodyPr>
          <a:lstStyle/>
          <a:p>
            <a:r>
              <a:rPr lang="ru-RU" sz="3200" cap="all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Бизнес-план</a:t>
            </a:r>
            <a:r>
              <a:rPr lang="ru-RU" sz="3200" cap="all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200" cap="all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200" cap="all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«ПРОИЗВОДСТВО ЭКОКИРПИЧА из сигаретных окурков»</a:t>
            </a:r>
            <a:endParaRPr lang="ru-RU" sz="32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051381" y="425791"/>
            <a:ext cx="9144000" cy="1655762"/>
          </a:xfrm>
        </p:spPr>
        <p:txBody>
          <a:bodyPr>
            <a:normAutofit lnSpcReduction="10000"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ru-RU" alt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«Саратовский государственный технический университет имени Гагарина Ю.А.»</a:t>
            </a:r>
          </a:p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ru-RU" alt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«Информационная безопасность автоматизированных систем»</a:t>
            </a: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98" y="360838"/>
            <a:ext cx="1786283" cy="1786283"/>
          </a:xfrm>
          <a:prstGeom prst="rect">
            <a:avLst/>
          </a:prstGeom>
        </p:spPr>
      </p:pic>
      <p:sp>
        <p:nvSpPr>
          <p:cNvPr id="5" name="Подзаголовок 2"/>
          <p:cNvSpPr txBox="1">
            <a:spLocks/>
          </p:cNvSpPr>
          <p:nvPr/>
        </p:nvSpPr>
        <p:spPr>
          <a:xfrm>
            <a:off x="6227064" y="3802268"/>
            <a:ext cx="5096333" cy="19464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 «Безопасной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ECO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мандой» в составе:</a:t>
            </a:r>
          </a:p>
          <a:p>
            <a:pPr algn="r">
              <a:lnSpc>
                <a:spcPct val="100000"/>
              </a:lnSpc>
            </a:pPr>
            <a:r>
              <a:rPr lang="ru-RU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Могильницкая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Ирина</a:t>
            </a:r>
          </a:p>
          <a:p>
            <a:pPr algn="r">
              <a:lnSpc>
                <a:spcPct val="100000"/>
              </a:lnSpc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Лачина Анастасия</a:t>
            </a:r>
          </a:p>
          <a:p>
            <a:pPr algn="r">
              <a:lnSpc>
                <a:spcPct val="100000"/>
              </a:lnSpc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Антонова Кристина</a:t>
            </a:r>
          </a:p>
          <a:p>
            <a:pPr algn="r">
              <a:lnSpc>
                <a:spcPct val="100000"/>
              </a:lnSpc>
            </a:pPr>
            <a:r>
              <a:rPr lang="ru-RU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Солодилов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Владимир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одзаголовок 2"/>
          <p:cNvSpPr txBox="1">
            <a:spLocks/>
          </p:cNvSpPr>
          <p:nvPr/>
        </p:nvSpPr>
        <p:spPr>
          <a:xfrm>
            <a:off x="4719789" y="6217919"/>
            <a:ext cx="3337636" cy="504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Саратов, 2022</a:t>
            </a:r>
            <a:endParaRPr lang="ru-RU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649146" y="3802268"/>
            <a:ext cx="5096333" cy="19464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Контакты:</a:t>
            </a:r>
          </a:p>
          <a:p>
            <a:pPr algn="just">
              <a:lnSpc>
                <a:spcPct val="100000"/>
              </a:lnSpc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Телефон:</a:t>
            </a:r>
          </a:p>
          <a:p>
            <a:pPr algn="just">
              <a:lnSpc>
                <a:spcPct val="100000"/>
              </a:lnSpc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E-mail:</a:t>
            </a:r>
            <a:endParaRPr lang="ru-RU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02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5307"/>
          </a:xfrm>
        </p:spPr>
        <p:txBody>
          <a:bodyPr/>
          <a:lstStyle/>
          <a:p>
            <a:pPr algn="ctr"/>
            <a:r>
              <a:rPr lang="ru-RU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Резюме проекта</a:t>
            </a:r>
            <a:endParaRPr lang="ru-RU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293242"/>
            <a:ext cx="10515600" cy="2770632"/>
          </a:xfrm>
        </p:spPr>
        <p:txBody>
          <a:bodyPr>
            <a:normAutofit/>
          </a:bodyPr>
          <a:lstStyle/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проекта: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переработка сигаретных окурков в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экокирпичи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означает снижение годового количества сигаретных отходов на планете, уменьшение риска выброса опасных веществ в почву и атмосферу земли.</a:t>
            </a: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Продукция, являющаяся предметом проекта: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кирпичи из сигаретных окурков.</a:t>
            </a: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потребители продукции: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строительные компании и отдельные физические лица.</a:t>
            </a:r>
          </a:p>
          <a:p>
            <a:endParaRPr lang="ru-RU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37032" y="4445571"/>
            <a:ext cx="4328739" cy="206889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6542" y="4445571"/>
            <a:ext cx="3195713" cy="2073767"/>
          </a:xfrm>
          <a:prstGeom prst="rect">
            <a:avLst/>
          </a:prstGeom>
        </p:spPr>
      </p:pic>
      <p:sp>
        <p:nvSpPr>
          <p:cNvPr id="8" name="Стрелка вправо 7"/>
          <p:cNvSpPr/>
          <p:nvPr/>
        </p:nvSpPr>
        <p:spPr>
          <a:xfrm>
            <a:off x="5421007" y="5242593"/>
            <a:ext cx="2120299" cy="298671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бъект 2"/>
          <p:cNvSpPr txBox="1">
            <a:spLocks/>
          </p:cNvSpPr>
          <p:nvPr/>
        </p:nvSpPr>
        <p:spPr>
          <a:xfrm>
            <a:off x="5551516" y="4950571"/>
            <a:ext cx="1744709" cy="42370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 smtClean="0"/>
              <a:t>Переработка</a:t>
            </a:r>
            <a:endParaRPr lang="ru-RU" dirty="0"/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5227735" y="5541264"/>
            <a:ext cx="2506842" cy="35661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trike="sngStrike" dirty="0" smtClean="0"/>
              <a:t>Мусорный полигон</a:t>
            </a:r>
            <a:endParaRPr lang="ru-RU" strike="sngStrike" dirty="0"/>
          </a:p>
        </p:txBody>
      </p:sp>
    </p:spTree>
    <p:extLst>
      <p:ext uri="{BB962C8B-B14F-4D97-AF65-F5344CB8AC3E}">
        <p14:creationId xmlns:p14="http://schemas.microsoft.com/office/powerpoint/2010/main" val="162229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Технология производства</a:t>
            </a:r>
            <a:endParaRPr lang="ru-RU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17628" y="2263657"/>
            <a:ext cx="4937760" cy="41309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Рассматривая данную идею, можно сказать, что конкурентной ситуации в России может и не возникнуть, так как это новшество в нашей стране и компаний по переработке сигаретных окурков на данный момент нет.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680" y="1573531"/>
            <a:ext cx="4502468" cy="448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10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18" y="1212369"/>
            <a:ext cx="2417959" cy="209341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3993" y="1364487"/>
            <a:ext cx="1570287" cy="160160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0470" y="1300479"/>
            <a:ext cx="2758921" cy="1601607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5739" y="4361067"/>
            <a:ext cx="3708622" cy="2496933"/>
          </a:xfrm>
          <a:prstGeom prst="rect">
            <a:avLst/>
          </a:prstGeom>
        </p:spPr>
      </p:pic>
      <p:cxnSp>
        <p:nvCxnSpPr>
          <p:cNvPr id="12" name="Прямая со стрелкой 11"/>
          <p:cNvCxnSpPr>
            <a:endCxn id="10" idx="0"/>
          </p:cNvCxnSpPr>
          <p:nvPr/>
        </p:nvCxnSpPr>
        <p:spPr>
          <a:xfrm>
            <a:off x="2114650" y="2823535"/>
            <a:ext cx="3755400" cy="15375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>
            <a:stCxn id="8" idx="2"/>
            <a:endCxn id="10" idx="0"/>
          </p:cNvCxnSpPr>
          <p:nvPr/>
        </p:nvCxnSpPr>
        <p:spPr>
          <a:xfrm>
            <a:off x="5869137" y="2966094"/>
            <a:ext cx="913" cy="139497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>
            <a:stCxn id="9" idx="2"/>
            <a:endCxn id="10" idx="0"/>
          </p:cNvCxnSpPr>
          <p:nvPr/>
        </p:nvCxnSpPr>
        <p:spPr>
          <a:xfrm flipH="1">
            <a:off x="5870050" y="2902086"/>
            <a:ext cx="3919881" cy="14589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Заголовок 1"/>
          <p:cNvSpPr txBox="1">
            <a:spLocks/>
          </p:cNvSpPr>
          <p:nvPr/>
        </p:nvSpPr>
        <p:spPr>
          <a:xfrm>
            <a:off x="690218" y="449734"/>
            <a:ext cx="10515600" cy="7626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Абстрактная модель</a:t>
            </a:r>
            <a:endParaRPr lang="ru-RU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042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3311" y="648589"/>
            <a:ext cx="10515600" cy="909955"/>
          </a:xfrm>
        </p:spPr>
        <p:txBody>
          <a:bodyPr/>
          <a:lstStyle/>
          <a:p>
            <a:pPr algn="ctr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Swot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</a:t>
            </a:r>
            <a:endParaRPr lang="ru-RU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0655587"/>
              </p:ext>
            </p:extLst>
          </p:nvPr>
        </p:nvGraphicFramePr>
        <p:xfrm>
          <a:off x="833311" y="1668272"/>
          <a:ext cx="10515600" cy="489215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2227508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90125955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684107797"/>
                    </a:ext>
                  </a:extLst>
                </a:gridCol>
              </a:tblGrid>
              <a:tr h="328916">
                <a:tc>
                  <a:txBody>
                    <a:bodyPr/>
                    <a:lstStyle/>
                    <a:p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751" marR="74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Плюсы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751" marR="74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Минусы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751" marR="74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4247387"/>
                  </a:ext>
                </a:extLst>
              </a:tr>
              <a:tr h="2270870">
                <a:tc>
                  <a:txBody>
                    <a:bodyPr/>
                    <a:lstStyle/>
                    <a:p>
                      <a:pPr algn="l"/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Внутренние факторы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751" marR="74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Сильные стороны: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Экономия электроэнергии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Компенсация производства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Вес и прочность итогового продукта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Экология</a:t>
                      </a:r>
                    </a:p>
                    <a:p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751" marR="74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Слабые стороны: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Поставка</a:t>
                      </a:r>
                      <a:r>
                        <a:rPr lang="ru-RU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и транспортировка сырья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Потенциальный дефицит сырья</a:t>
                      </a:r>
                      <a:endParaRPr lang="ru-RU" sz="20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751" marR="74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720272"/>
                  </a:ext>
                </a:extLst>
              </a:tr>
              <a:tr h="1784255">
                <a:tc>
                  <a:txBody>
                    <a:bodyPr/>
                    <a:lstStyle/>
                    <a:p>
                      <a:pPr algn="l"/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Внешние факторы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751" marR="74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Возможности: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Новейшая разработка для Саратовской области</a:t>
                      </a:r>
                    </a:p>
                    <a:p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751" marR="74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Угрозы: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Проблема</a:t>
                      </a:r>
                      <a:r>
                        <a:rPr lang="ru-RU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патента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Проблема поиска производства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ru-RU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Скептический взгляд потребителя на свойства конечного продукта</a:t>
                      </a:r>
                      <a:endParaRPr lang="ru-RU" sz="20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4751" marR="74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56808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2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703453"/>
            <a:ext cx="10515600" cy="851027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Steep-</a:t>
            </a:r>
            <a:r>
              <a:rPr lang="ru-RU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</a:t>
            </a:r>
            <a:endParaRPr lang="ru-RU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4483924"/>
              </p:ext>
            </p:extLst>
          </p:nvPr>
        </p:nvGraphicFramePr>
        <p:xfrm>
          <a:off x="838200" y="1688466"/>
          <a:ext cx="10515600" cy="3459605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48944050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65281368"/>
                    </a:ext>
                  </a:extLst>
                </a:gridCol>
              </a:tblGrid>
              <a:tr h="691921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Фактор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Влияние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8135067"/>
                  </a:ext>
                </a:extLst>
              </a:tr>
              <a:tr h="691921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Социальный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Дополнительные</a:t>
                      </a:r>
                      <a:r>
                        <a:rPr lang="ru-RU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рабочие места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3208073"/>
                  </a:ext>
                </a:extLst>
              </a:tr>
              <a:tr h="691921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Экономический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Экономия на </a:t>
                      </a:r>
                      <a:r>
                        <a:rPr lang="ru-RU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энергозатратах</a:t>
                      </a:r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уменьшение стоимости итогового продукта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4896197"/>
                  </a:ext>
                </a:extLst>
              </a:tr>
              <a:tr h="691921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Экологический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Улучшение экологии в регионе</a:t>
                      </a: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1320272"/>
                  </a:ext>
                </a:extLst>
              </a:tr>
              <a:tr h="691921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Технологический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Внедрение технологии переработки сырья в продукты вторичного</a:t>
                      </a:r>
                      <a:r>
                        <a:rPr lang="ru-RU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назначения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9050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115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Технологический план</a:t>
            </a:r>
            <a:endParaRPr lang="ru-RU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0750" y="1354497"/>
            <a:ext cx="10010500" cy="391397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750" y="5266806"/>
            <a:ext cx="5328366" cy="159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350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Цена продукции</a:t>
            </a:r>
            <a:endParaRPr lang="ru-RU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6384154"/>
              </p:ext>
            </p:extLst>
          </p:nvPr>
        </p:nvGraphicFramePr>
        <p:xfrm>
          <a:off x="838200" y="1825625"/>
          <a:ext cx="10515603" cy="283464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505201">
                  <a:extLst>
                    <a:ext uri="{9D8B030D-6E8A-4147-A177-3AD203B41FA5}">
                      <a16:colId xmlns:a16="http://schemas.microsoft.com/office/drawing/2014/main" val="2929449467"/>
                    </a:ext>
                  </a:extLst>
                </a:gridCol>
                <a:gridCol w="3505201">
                  <a:extLst>
                    <a:ext uri="{9D8B030D-6E8A-4147-A177-3AD203B41FA5}">
                      <a16:colId xmlns:a16="http://schemas.microsoft.com/office/drawing/2014/main" val="3754176334"/>
                    </a:ext>
                  </a:extLst>
                </a:gridCol>
                <a:gridCol w="3505201">
                  <a:extLst>
                    <a:ext uri="{9D8B030D-6E8A-4147-A177-3AD203B41FA5}">
                      <a16:colId xmlns:a16="http://schemas.microsoft.com/office/drawing/2014/main" val="2567612330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Наименование продукции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Расход, бычки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Стоимость, руб.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460555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ru-RU" dirty="0" smtClean="0"/>
                        <a:t>1 кирпич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+mn-lt"/>
                          <a:cs typeface="+mn-cs"/>
                        </a:rPr>
                        <a:t>300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939614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ru-RU" dirty="0" smtClean="0"/>
                        <a:t>1 поддон кирпича</a:t>
                      </a:r>
                      <a:r>
                        <a:rPr lang="ru-RU" baseline="0" dirty="0" smtClean="0"/>
                        <a:t> (65 кирпичей)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19 500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650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140594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ru-RU" dirty="0" smtClean="0"/>
                        <a:t>Двухэтажный дом – 116 поддонов кирпича (7540 кирпичей)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2 262 000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75 400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79647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750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Затраты на производство</a:t>
            </a:r>
            <a:endParaRPr lang="ru-RU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5324079"/>
              </p:ext>
            </p:extLst>
          </p:nvPr>
        </p:nvGraphicFramePr>
        <p:xfrm>
          <a:off x="838200" y="1825625"/>
          <a:ext cx="10515600" cy="33375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8607963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1094860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Наименование статьи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Годовые затраты, </a:t>
                      </a:r>
                      <a:r>
                        <a:rPr lang="ru-RU" dirty="0" err="1" smtClean="0"/>
                        <a:t>руб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24934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Затраты на сырье, материалы</a:t>
                      </a:r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2 227 136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6105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Коммунальные услуги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610 190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7280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Транспортные</a:t>
                      </a:r>
                      <a:r>
                        <a:rPr lang="ru-RU" baseline="0" dirty="0" smtClean="0"/>
                        <a:t> расходы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577 300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196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Амортизация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96 370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6463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Заработная</a:t>
                      </a:r>
                      <a:r>
                        <a:rPr lang="ru-RU" baseline="0" dirty="0" smtClean="0"/>
                        <a:t> плата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1 166 400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0286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Расходы на рекламу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264 000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4652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Контроль качества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300 000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623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Итого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5 241 396</a:t>
                      </a:r>
                      <a:endParaRPr lang="ru-RU" dirty="0"/>
                    </a:p>
                  </a:txBody>
                  <a:tcPr marL="91441" marR="9144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98924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308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</TotalTime>
  <Words>426</Words>
  <Application>Microsoft Office PowerPoint</Application>
  <PresentationFormat>Широкоэкранный</PresentationFormat>
  <Paragraphs>131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Тема Office</vt:lpstr>
      <vt:lpstr>Бизнес-план «ПРОИЗВОДСТВО ЭКОКИРПИЧА из сигаретных окурков»</vt:lpstr>
      <vt:lpstr>Резюме проекта</vt:lpstr>
      <vt:lpstr>Технология производства</vt:lpstr>
      <vt:lpstr>Презентация PowerPoint</vt:lpstr>
      <vt:lpstr>Swot-анализ</vt:lpstr>
      <vt:lpstr>Steep-анализ</vt:lpstr>
      <vt:lpstr>Технологический план</vt:lpstr>
      <vt:lpstr>Цена продукции</vt:lpstr>
      <vt:lpstr>Затраты на производство</vt:lpstr>
      <vt:lpstr>Производственный план</vt:lpstr>
      <vt:lpstr>Финансовый план</vt:lpstr>
      <vt:lpstr>Оценка эффективности проекта</vt:lpstr>
      <vt:lpstr>Бизнес-план «ПРОИЗВОДСТВО ЭКОКИРПИЧА из сигаретных окурков»</vt:lpstr>
    </vt:vector>
  </TitlesOfParts>
  <Company>Krokoz™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Бизнес-план «ПРОИЗВОДСТВО ЭКОКИРПИЧА из сигаретных окурков»</dc:title>
  <dc:creator>user</dc:creator>
  <cp:lastModifiedBy>user</cp:lastModifiedBy>
  <cp:revision>38</cp:revision>
  <dcterms:created xsi:type="dcterms:W3CDTF">2022-11-29T06:40:40Z</dcterms:created>
  <dcterms:modified xsi:type="dcterms:W3CDTF">2022-11-29T10:47:43Z</dcterms:modified>
</cp:coreProperties>
</file>

<file path=docProps/thumbnail.jpeg>
</file>